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  <p:sldMasterId id="2147483702" r:id="rId3"/>
  </p:sldMasterIdLst>
  <p:notesMasterIdLst>
    <p:notesMasterId r:id="rId32"/>
  </p:notesMasterIdLst>
  <p:handoutMasterIdLst>
    <p:handoutMasterId r:id="rId33"/>
  </p:handoutMasterIdLst>
  <p:sldIdLst>
    <p:sldId id="277" r:id="rId4"/>
    <p:sldId id="385" r:id="rId5"/>
    <p:sldId id="455" r:id="rId6"/>
    <p:sldId id="424" r:id="rId7"/>
    <p:sldId id="438" r:id="rId8"/>
    <p:sldId id="461" r:id="rId9"/>
    <p:sldId id="457" r:id="rId10"/>
    <p:sldId id="458" r:id="rId11"/>
    <p:sldId id="459" r:id="rId12"/>
    <p:sldId id="460" r:id="rId13"/>
    <p:sldId id="440" r:id="rId14"/>
    <p:sldId id="450" r:id="rId15"/>
    <p:sldId id="464" r:id="rId16"/>
    <p:sldId id="456" r:id="rId17"/>
    <p:sldId id="441" r:id="rId18"/>
    <p:sldId id="404" r:id="rId19"/>
    <p:sldId id="466" r:id="rId20"/>
    <p:sldId id="467" r:id="rId21"/>
    <p:sldId id="465" r:id="rId22"/>
    <p:sldId id="446" r:id="rId23"/>
    <p:sldId id="435" r:id="rId24"/>
    <p:sldId id="447" r:id="rId25"/>
    <p:sldId id="448" r:id="rId26"/>
    <p:sldId id="437" r:id="rId27"/>
    <p:sldId id="436" r:id="rId28"/>
    <p:sldId id="443" r:id="rId29"/>
    <p:sldId id="444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515" autoAdjust="0"/>
    <p:restoredTop sz="94660"/>
  </p:normalViewPr>
  <p:slideViewPr>
    <p:cSldViewPr snapToGrid="0">
      <p:cViewPr>
        <p:scale>
          <a:sx n="75" d="100"/>
          <a:sy n="75" d="100"/>
        </p:scale>
        <p:origin x="-516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1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1" y="1905000"/>
            <a:ext cx="12211051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1" y="0"/>
            <a:ext cx="12211051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1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1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330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8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7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3" y="34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56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9096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8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7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3" y="34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56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71595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8" y="164686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8" y="932771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437814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22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30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6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3" y="4677557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3" y="4677557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3" y="4677557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9" y="4677557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3" y="34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56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7721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920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6200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4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95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97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759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22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30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701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701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8359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2" y="480103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104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02302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22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30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6767" y="2276921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6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3" y="34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56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8041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22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30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50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6828" y="1815750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37252" y="1815750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3" y="34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56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940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465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8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3" y="1508788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2197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8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51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7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7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9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  <p:sldLayoutId id="21474837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5427389"/>
            <a:ext cx="12196420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229" y="5902033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V="1">
            <a:off x="9506859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xmlns="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89304721"/>
              </p:ext>
            </p:extLst>
          </p:nvPr>
        </p:nvGraphicFramePr>
        <p:xfrm>
          <a:off x="76788" y="3121768"/>
          <a:ext cx="3303056" cy="3148059"/>
        </p:xfrm>
        <a:graphic>
          <a:graphicData uri="http://schemas.openxmlformats.org/presentationml/2006/ole">
            <p:oleObj spid="_x0000_s8231" name="CorelDRAW" r:id="rId4" imgW="2169000" imgH="2169360" progId="">
              <p:embed/>
            </p:oleObj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xmlns="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3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4106" y="2025573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36" y="24501"/>
            <a:ext cx="3859753" cy="1538254"/>
          </a:xfrm>
          <a:prstGeom prst="rect">
            <a:avLst/>
          </a:prstGeom>
        </p:spPr>
      </p:pic>
      <p:sp>
        <p:nvSpPr>
          <p:cNvPr id="43" name="Right Triangle 42"/>
          <p:cNvSpPr/>
          <p:nvPr/>
        </p:nvSpPr>
        <p:spPr>
          <a:xfrm rot="10800000" flipV="1">
            <a:off x="9829829" y="5334047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608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</a:t>
            </a:r>
            <a:r>
              <a:rPr 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813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71889" y="6296559"/>
            <a:ext cx="183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127872" y="2051945"/>
            <a:ext cx="9063319" cy="485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University Institute of Engineering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DEPARTMENT OF COMPUTER SCIENCE &amp; ENGINEERING</a:t>
            </a:r>
            <a:endParaRPr lang="en-US" sz="3200" b="1" dirty="0">
              <a:latin typeface="Arial Black" panose="020B0A04020102020204" pitchFamily="34" charset="0"/>
              <a:ea typeface="Karla" pitchFamily="2" charset="0"/>
              <a:cs typeface="Karla" pitchFamily="2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 Engineering 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 Name: System Programming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 Code: CST-315</a:t>
            </a:r>
            <a:endParaRPr lang="en-US" sz="3200" b="1" dirty="0" smtClean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13922" y="242054"/>
            <a:ext cx="332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Department of Computer Science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076" y="6120884"/>
            <a:ext cx="3627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Compilers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5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209800" y="1219200"/>
            <a:ext cx="7467600" cy="3263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97200" y="1892300"/>
            <a:ext cx="21971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210300" y="1930400"/>
            <a:ext cx="2197100" cy="139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End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rot="16200000" flipH="1">
            <a:off x="3340100" y="4356100"/>
            <a:ext cx="2082800" cy="10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38400" y="5461000"/>
            <a:ext cx="35941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Analysis Phase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2700" y="5219700"/>
            <a:ext cx="35941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Synthesis Phase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756400" y="4381500"/>
            <a:ext cx="2082800" cy="10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900" y="2590800"/>
            <a:ext cx="1676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1498600"/>
            <a:ext cx="20193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HLL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55200" y="1879600"/>
            <a:ext cx="20193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Target Language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394700" y="2717800"/>
            <a:ext cx="1676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r>
              <a:rPr lang="en-US" sz="3200" dirty="0" smtClean="0"/>
              <a:t>If it can write a cross-compiler for a new language 'L' in execution languages 'S' to generate a program for machine 'N'.</a:t>
            </a:r>
          </a:p>
          <a:p>
            <a:r>
              <a:rPr lang="en-US" sz="3200" dirty="0" smtClean="0"/>
              <a:t>i.e. </a:t>
            </a:r>
            <a:r>
              <a:rPr lang="en-US" sz="3200" dirty="0" err="1" smtClean="0"/>
              <a:t>L</a:t>
            </a:r>
            <a:r>
              <a:rPr lang="en-US" sz="3200" b="1" dirty="0" err="1" smtClean="0"/>
              <a:t>s</a:t>
            </a:r>
            <a:r>
              <a:rPr lang="en-US" sz="3200" dirty="0" err="1" smtClean="0"/>
              <a:t>N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If a current compiler for S runs on machine M and generates a program for M, it is defined by </a:t>
            </a:r>
            <a:r>
              <a:rPr lang="en-US" sz="3200" b="1" dirty="0" smtClean="0">
                <a:solidFill>
                  <a:srgbClr val="FF0000"/>
                </a:solidFill>
              </a:rPr>
              <a:t>S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M</a:t>
            </a:r>
            <a:r>
              <a:rPr lang="en-US" sz="3200" b="1" dirty="0" smtClean="0">
                <a:solidFill>
                  <a:srgbClr val="FF0000"/>
                </a:solidFill>
              </a:rPr>
              <a:t>M.</a:t>
            </a:r>
          </a:p>
          <a:p>
            <a:endParaRPr lang="en-US" sz="3200" dirty="0" smtClean="0"/>
          </a:p>
          <a:p>
            <a:r>
              <a:rPr lang="en-US" sz="3200" dirty="0" smtClean="0"/>
              <a:t>If L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N runs through S</a:t>
            </a:r>
            <a:r>
              <a:rPr lang="en-US" sz="3200" baseline="-25000" dirty="0" smtClean="0"/>
              <a:t>M</a:t>
            </a:r>
            <a:r>
              <a:rPr lang="en-US" sz="3200" dirty="0" smtClean="0"/>
              <a:t>M, we get a compiler </a:t>
            </a:r>
            <a:r>
              <a:rPr lang="en-US" sz="3200" b="1" dirty="0" smtClean="0">
                <a:solidFill>
                  <a:srgbClr val="FF0000"/>
                </a:solidFill>
              </a:rPr>
              <a:t>L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M</a:t>
            </a:r>
            <a:r>
              <a:rPr lang="en-US" sz="3200" b="1" dirty="0" smtClean="0">
                <a:solidFill>
                  <a:srgbClr val="FF0000"/>
                </a:solidFill>
              </a:rPr>
              <a:t>N</a:t>
            </a:r>
            <a:r>
              <a:rPr lang="en-US" sz="3200" dirty="0" smtClean="0"/>
              <a:t>, i.e., a </a:t>
            </a:r>
            <a:r>
              <a:rPr lang="en-US" sz="3200" dirty="0" smtClean="0">
                <a:solidFill>
                  <a:srgbClr val="FF0000"/>
                </a:solidFill>
              </a:rPr>
              <a:t>compiler from L to N that runs on M.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r>
              <a:rPr lang="en-US" sz="2800" dirty="0" smtClean="0"/>
              <a:t>If it can write a cross-compiler for a new language 'L' in execution languages 'S' to generate a program for machine 'N'.  i.e. </a:t>
            </a:r>
            <a:r>
              <a:rPr lang="en-US" sz="2800" dirty="0" err="1" smtClean="0"/>
              <a:t>L</a:t>
            </a:r>
            <a:r>
              <a:rPr lang="en-US" sz="2800" b="1" dirty="0" err="1" smtClean="0"/>
              <a:t>s</a:t>
            </a:r>
            <a:r>
              <a:rPr lang="en-US" sz="2800" dirty="0" err="1" smtClean="0"/>
              <a:t>N</a:t>
            </a:r>
            <a:endParaRPr lang="en-US" sz="2800" dirty="0" smtClean="0"/>
          </a:p>
          <a:p>
            <a:r>
              <a:rPr lang="en-US" sz="2800" dirty="0" smtClean="0"/>
              <a:t>If a current compiler for S runs on machine M and generates a program for M, it is defined by S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M.</a:t>
            </a:r>
          </a:p>
          <a:p>
            <a:r>
              <a:rPr lang="en-US" sz="2800" dirty="0" smtClean="0"/>
              <a:t>If L</a:t>
            </a:r>
            <a:r>
              <a:rPr lang="en-US" sz="2800" baseline="-25000" dirty="0" smtClean="0"/>
              <a:t>S</a:t>
            </a:r>
            <a:r>
              <a:rPr lang="en-US" sz="2800" dirty="0" smtClean="0"/>
              <a:t>N runs through S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M, we get a compiler L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N, i.e., a compiler from L to N that runs on M.</a:t>
            </a:r>
            <a:endParaRPr lang="en-US" sz="2800" dirty="0"/>
          </a:p>
        </p:txBody>
      </p:sp>
      <p:pic>
        <p:nvPicPr>
          <p:cNvPr id="4" name="Google Shape;193;p29"/>
          <p:cNvPicPr preferRelativeResize="0"/>
          <p:nvPr/>
        </p:nvPicPr>
        <p:blipFill rotWithShape="1">
          <a:blip r:embed="rId2">
            <a:alphaModFix/>
          </a:blip>
          <a:srcRect l="14956" t="58759" r="71585" b="29864"/>
          <a:stretch/>
        </p:blipFill>
        <p:spPr>
          <a:xfrm>
            <a:off x="1282700" y="3263900"/>
            <a:ext cx="9144000" cy="3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 l="27330" t="26736" r="28063" b="27257"/>
          <a:stretch>
            <a:fillRect/>
          </a:stretch>
        </p:blipFill>
        <p:spPr bwMode="auto">
          <a:xfrm>
            <a:off x="1955800" y="1371600"/>
            <a:ext cx="7581900" cy="439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endParaRPr lang="en-US" sz="3200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 l="33870" t="40972" r="45535" b="36111"/>
          <a:stretch>
            <a:fillRect/>
          </a:stretch>
        </p:blipFill>
        <p:spPr bwMode="auto">
          <a:xfrm>
            <a:off x="3225800" y="1346199"/>
            <a:ext cx="5422900" cy="33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2885800"/>
            <a:ext cx="1129030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4400" b="1" dirty="0" smtClean="0"/>
              <a:t>2. Bootstrapping for compilers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152400" y="254000"/>
            <a:ext cx="12039600" cy="635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 fontAlgn="base"/>
            <a:r>
              <a:rPr lang="en-US" sz="3200" b="1" dirty="0" smtClean="0"/>
              <a:t>2. Bootstrapping for compilers</a:t>
            </a:r>
            <a:endParaRPr lang="en-US" sz="32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 fontAlgn="base"/>
            <a:endParaRPr lang="en-US" sz="3200" dirty="0" smtClean="0"/>
          </a:p>
          <a:p>
            <a:pPr algn="just" fontAlgn="base"/>
            <a:r>
              <a:rPr lang="en-US" sz="3200" dirty="0" smtClean="0"/>
              <a:t>A technique used for compiler construction.</a:t>
            </a:r>
          </a:p>
          <a:p>
            <a:pPr algn="just" fontAlgn="base"/>
            <a:endParaRPr lang="en-US" sz="3200" dirty="0" smtClean="0"/>
          </a:p>
          <a:p>
            <a:pPr algn="just" fontAlgn="base"/>
            <a:r>
              <a:rPr lang="en-US" sz="3200" dirty="0" smtClean="0"/>
              <a:t>It is a process in which simple language is used to translate more complicated program which in turn may handle for more complicated program</a:t>
            </a:r>
          </a:p>
          <a:p>
            <a:pPr fontAlgn="base"/>
            <a:endParaRPr lang="en-US" sz="3200" dirty="0" smtClean="0"/>
          </a:p>
          <a:p>
            <a:pPr fontAlgn="base"/>
            <a:r>
              <a:rPr lang="en-US" sz="3200" dirty="0" smtClean="0"/>
              <a:t>Writing a compiler for any high level language is a complicated process. </a:t>
            </a:r>
          </a:p>
          <a:p>
            <a:pPr fontAlgn="base"/>
            <a:r>
              <a:rPr lang="en-US" sz="3200" dirty="0" smtClean="0"/>
              <a:t>It takes lot of time to write a compiler from scratch. </a:t>
            </a:r>
            <a:r>
              <a:rPr lang="en-US" sz="3200" b="1" dirty="0" smtClean="0"/>
              <a:t>Hence simple language is used to generate target code in some stages..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152400" y="254000"/>
            <a:ext cx="12039600" cy="635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 fontAlgn="base"/>
            <a:r>
              <a:rPr lang="en-US" sz="3200" b="1" dirty="0" smtClean="0"/>
              <a:t>2. Bootstrapping for compilers</a:t>
            </a:r>
            <a:endParaRPr lang="en-US" sz="32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 fontAlgn="base"/>
            <a:endParaRPr lang="en-US" sz="3200" dirty="0" smtClean="0"/>
          </a:p>
          <a:p>
            <a:pPr algn="just" fontAlgn="base"/>
            <a:r>
              <a:rPr lang="en-US" sz="3200" b="1" dirty="0" smtClean="0"/>
              <a:t>A technique to Produce Self-compiling Compiler – that is a compiler (Assembler ) written in a source programming language that is intend to compile</a:t>
            </a:r>
          </a:p>
          <a:p>
            <a:pPr algn="just" fontAlgn="base"/>
            <a:endParaRPr lang="en-US" sz="3200" b="1" dirty="0" smtClean="0"/>
          </a:p>
          <a:p>
            <a:pPr algn="just" fontAlgn="base"/>
            <a:r>
              <a:rPr lang="en-US" sz="3200" b="1" dirty="0" smtClean="0"/>
              <a:t>A initial version of the compiler( the bootstrap compiler) is generated in a different language (which could be assembly language) ; successive expended versions of the compiler are developed using this minimal subset of the language.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152400" y="254000"/>
            <a:ext cx="12039600" cy="635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 fontAlgn="base"/>
            <a:r>
              <a:rPr lang="en-US" sz="3200" b="1" dirty="0" smtClean="0"/>
              <a:t>A Typical bootstrap process works in 3 or 4 stages</a:t>
            </a:r>
          </a:p>
          <a:p>
            <a:pPr fontAlgn="base"/>
            <a:endParaRPr lang="en-US" sz="3200" b="1" dirty="0" smtClean="0"/>
          </a:p>
          <a:p>
            <a:pPr fontAlgn="base"/>
            <a:r>
              <a:rPr lang="en-US" sz="3200" b="1" dirty="0" smtClean="0"/>
              <a:t>Stage 0 : Preparing a environment for the bootstrap compiler to work </a:t>
            </a:r>
          </a:p>
          <a:p>
            <a:pPr fontAlgn="base"/>
            <a:endParaRPr lang="en-US" sz="3200" b="1" dirty="0" smtClean="0"/>
          </a:p>
          <a:p>
            <a:pPr fontAlgn="base"/>
            <a:r>
              <a:rPr lang="en-US" sz="3200" b="1" dirty="0" smtClean="0"/>
              <a:t>Stage 1: the bootstrap compiler is produced </a:t>
            </a:r>
          </a:p>
          <a:p>
            <a:pPr fontAlgn="base"/>
            <a:endParaRPr lang="en-US" sz="3200" b="1" dirty="0" smtClean="0"/>
          </a:p>
          <a:p>
            <a:pPr fontAlgn="base"/>
            <a:r>
              <a:rPr lang="en-US" sz="3200" b="1" dirty="0" smtClean="0"/>
              <a:t>Stage 2: A full compiler is produced by the bootstrap compiler </a:t>
            </a:r>
          </a:p>
          <a:p>
            <a:pPr fontAlgn="base"/>
            <a:endParaRPr lang="en-US" sz="3200" b="1" dirty="0" smtClean="0"/>
          </a:p>
          <a:p>
            <a:pPr fontAlgn="base"/>
            <a:r>
              <a:rPr lang="en-US" sz="3200" b="1" dirty="0" smtClean="0"/>
              <a:t>Stage 3: A full compiler is produced by the stage 2 full bootstrap compiler </a:t>
            </a:r>
          </a:p>
          <a:p>
            <a:pPr fontAlgn="base"/>
            <a:endParaRPr lang="en-US" sz="3200" b="1" dirty="0" smtClean="0"/>
          </a:p>
          <a:p>
            <a:pPr fontAlgn="base"/>
            <a:endParaRPr lang="en-US" sz="3200" b="1" dirty="0" smtClean="0"/>
          </a:p>
          <a:p>
            <a:pPr algn="ctr" fontAlgn="base"/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 l="24988" t="20833" r="25329" b="13889"/>
          <a:stretch>
            <a:fillRect/>
          </a:stretch>
        </p:blipFill>
        <p:spPr bwMode="auto">
          <a:xfrm>
            <a:off x="2476500" y="901699"/>
            <a:ext cx="7569200" cy="55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2885800"/>
            <a:ext cx="1129030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 l="24988" t="20833" r="25329" b="13889"/>
          <a:stretch>
            <a:fillRect/>
          </a:stretch>
        </p:blipFill>
        <p:spPr bwMode="auto">
          <a:xfrm>
            <a:off x="3975100" y="901699"/>
            <a:ext cx="7569200" cy="55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l="27330" t="26736" r="28063" b="27257"/>
          <a:stretch>
            <a:fillRect/>
          </a:stretch>
        </p:blipFill>
        <p:spPr bwMode="auto">
          <a:xfrm>
            <a:off x="325600" y="3340100"/>
            <a:ext cx="4690900" cy="272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03300" y="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2. Bootstrapping for compilers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 l="20303" t="30035" r="27184" b="22917"/>
          <a:stretch>
            <a:fillRect/>
          </a:stretch>
        </p:blipFill>
        <p:spPr bwMode="auto">
          <a:xfrm>
            <a:off x="355600" y="787400"/>
            <a:ext cx="683260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79400" y="4531836"/>
            <a:ext cx="1170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03300" y="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2. Bootstrapping for compilers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 l="18936" t="18056" r="22792" b="15972"/>
          <a:stretch>
            <a:fillRect/>
          </a:stretch>
        </p:blipFill>
        <p:spPr bwMode="auto">
          <a:xfrm>
            <a:off x="2590800" y="1287125"/>
            <a:ext cx="8851900" cy="563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95300" y="621437"/>
            <a:ext cx="10655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dirty="0" smtClean="0"/>
              <a:t>Compiler which takes C language and generates an assembly language as an output with the availability of a machine of assembly language.</a:t>
            </a:r>
          </a:p>
          <a:p>
            <a:pPr algn="just" fontAlgn="base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03300" y="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2. Bootstrapping for compilers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 l="13665" t="21875" r="29234" b="36458"/>
          <a:stretch>
            <a:fillRect/>
          </a:stretch>
        </p:blipFill>
        <p:spPr bwMode="auto">
          <a:xfrm>
            <a:off x="571500" y="1562100"/>
            <a:ext cx="9627394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03300" y="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2. Bootstrapping for compilers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52400" y="571500"/>
            <a:ext cx="12039600" cy="6032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r>
              <a:rPr lang="en-US" sz="3200" b="1" dirty="0" smtClean="0"/>
              <a:t>Uses of Bootstrapping</a:t>
            </a:r>
          </a:p>
          <a:p>
            <a:pPr algn="just"/>
            <a:r>
              <a:rPr lang="en-US" sz="3200" dirty="0" smtClean="0"/>
              <a:t>There are various uses of bootstrapping which are as follows −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It can allow new programming languages and compilers to be developed starting from actual ones.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It allows new features to be combined with a programming language and its compiler.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It also allows new optimizations to be added to compilers.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It allows languages and compilers to be transferred between processors with different instruction sets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03300" y="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2. Bootstrapping for compilers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52400" y="673100"/>
            <a:ext cx="12039600" cy="5930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 sz="3200" b="1" dirty="0" smtClean="0"/>
              <a:t>Advantages of Bootstrapping</a:t>
            </a:r>
          </a:p>
          <a:p>
            <a:r>
              <a:rPr lang="en-US" sz="3200" dirty="0" smtClean="0"/>
              <a:t>There are various advantages of bootstrapping which are as follows −</a:t>
            </a:r>
          </a:p>
          <a:p>
            <a:endParaRPr lang="en-US" sz="32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Compiler development can be performed in the higher-level language being compiled.</a:t>
            </a:r>
          </a:p>
          <a:p>
            <a:pPr algn="just"/>
            <a:endParaRPr lang="en-US" sz="3200" dirty="0" smtClean="0"/>
          </a:p>
          <a:p>
            <a:pPr algn="just"/>
            <a:endParaRPr lang="en-US" sz="32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/>
              <a:t>It is an inclusive consistency check as it must be capable of recreating its object code.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85800" y="2885800"/>
            <a:ext cx="1129030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4400" b="1" dirty="0" smtClean="0"/>
              <a:t>3. Difference between bootstrapping and cross compiler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35000" y="0"/>
            <a:ext cx="107305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en-US" sz="3200" b="1" dirty="0" smtClean="0"/>
              <a:t>difference between bootstrapping and cross compiler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52400" y="1168400"/>
            <a:ext cx="12039600" cy="543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r>
              <a:rPr lang="en-US" sz="3200" dirty="0" smtClean="0"/>
              <a:t>Bootstrapping is the process of implementing a compiler in the language that it is supposed to compile. </a:t>
            </a:r>
          </a:p>
          <a:p>
            <a:pPr algn="just"/>
            <a:endParaRPr lang="en-US" sz="3200" dirty="0" smtClean="0"/>
          </a:p>
          <a:p>
            <a:pPr algn="just"/>
            <a:r>
              <a:rPr lang="en-US" sz="3200" dirty="0" smtClean="0"/>
              <a:t>Alternatively, cross-compilation is the process where a compiler executes on one computer architecture and generates target programs to be executed on another computer architecture.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31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58" y="6294645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58" y="5129737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3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xmlns="" id="{AFBA4B1A-59E0-42F9-8062-FE9B4E00A99F}"/>
              </a:ext>
            </a:extLst>
          </p:cNvPr>
          <p:cNvSpPr/>
          <p:nvPr/>
        </p:nvSpPr>
        <p:spPr>
          <a:xfrm>
            <a:off x="2641608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xmlns="" id="{4F0CA98B-3337-4AC3-8305-ED6C9C731FFB}"/>
              </a:ext>
            </a:extLst>
          </p:cNvPr>
          <p:cNvSpPr/>
          <p:nvPr/>
        </p:nvSpPr>
        <p:spPr>
          <a:xfrm>
            <a:off x="2898806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7521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xmlns="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p:oleObj spid="_x0000_s9234" name="CorelDRAW" r:id="rId3" imgW="2169000" imgH="2169360" progId="">
                <p:embed/>
              </p:oleObj>
            </a:graphicData>
          </a:graphic>
        </p:graphicFrame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65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lvl="0" algn="just">
              <a:lnSpc>
                <a:spcPct val="115000"/>
              </a:lnSpc>
              <a:spcBef>
                <a:spcPts val="1000"/>
              </a:spcBef>
            </a:pPr>
            <a:r>
              <a:rPr lang="en-US" sz="32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Compilers are of two kinds: </a:t>
            </a:r>
            <a:r>
              <a:rPr lang="en-US" sz="32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native </a:t>
            </a:r>
            <a:r>
              <a:rPr lang="en-US" sz="32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32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cross</a:t>
            </a:r>
            <a:r>
              <a:rPr lang="en-US" sz="3200" i="1" dirty="0" smtClean="0">
                <a:solidFill>
                  <a:srgbClr val="6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smtClean="0">
                <a:solidFill>
                  <a:srgbClr val="6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just">
              <a:lnSpc>
                <a:spcPct val="115000"/>
              </a:lnSpc>
              <a:spcBef>
                <a:spcPts val="1000"/>
              </a:spcBef>
            </a:pPr>
            <a:r>
              <a:rPr lang="en-US" sz="3200" b="1" dirty="0" smtClean="0">
                <a:solidFill>
                  <a:srgbClr val="99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Native</a:t>
            </a:r>
            <a:r>
              <a:rPr lang="en-US" sz="3200" dirty="0" smtClean="0">
                <a:solidFill>
                  <a:srgbClr val="6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compilers are written in the same language as the target language. For example, SMM is a compiler for the language S that is in a language that runs on machine M and generates output code that runs on machine M.</a:t>
            </a:r>
          </a:p>
          <a:p>
            <a:pPr lvl="0" algn="just">
              <a:lnSpc>
                <a:spcPct val="115000"/>
              </a:lnSpc>
              <a:spcBef>
                <a:spcPts val="1000"/>
              </a:spcBef>
            </a:pPr>
            <a:r>
              <a:rPr lang="en-US" sz="3200" b="1" dirty="0" smtClean="0">
                <a:solidFill>
                  <a:srgbClr val="99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</a:t>
            </a:r>
            <a:r>
              <a:rPr lang="en-US" sz="3200" dirty="0" smtClean="0">
                <a:solidFill>
                  <a:srgbClr val="6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compilers are written in different language as the target language. For example, SNM is a compiler for the language S that is in a language that runs on machine N and generates output code that runs on machine M.</a:t>
            </a: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 sz="3200" dirty="0" smtClean="0"/>
              <a:t>A compiler is defined by three languages −</a:t>
            </a:r>
          </a:p>
          <a:p>
            <a:endParaRPr lang="en-US" sz="3200" dirty="0" smtClean="0"/>
          </a:p>
          <a:p>
            <a:r>
              <a:rPr lang="en-US" sz="3200" dirty="0" smtClean="0"/>
              <a:t>S→ Source language it compiles.</a:t>
            </a:r>
          </a:p>
          <a:p>
            <a:endParaRPr lang="en-US" sz="3200" dirty="0" smtClean="0"/>
          </a:p>
          <a:p>
            <a:r>
              <a:rPr lang="en-US" sz="3200" dirty="0" smtClean="0"/>
              <a:t>T→ Target language it generates.</a:t>
            </a:r>
          </a:p>
          <a:p>
            <a:endParaRPr lang="en-US" sz="3200" dirty="0" smtClean="0"/>
          </a:p>
          <a:p>
            <a:r>
              <a:rPr lang="en-US" sz="3200" dirty="0" smtClean="0"/>
              <a:t>I→ Implementation language that it is written in</a:t>
            </a:r>
          </a:p>
          <a:p>
            <a:endParaRPr lang="en-US" sz="3200" dirty="0" smtClean="0"/>
          </a:p>
          <a:p>
            <a:r>
              <a:rPr lang="en-US" sz="3200" dirty="0" smtClean="0"/>
              <a:t>These languages can be represented using a T-diagram as</a:t>
            </a:r>
          </a:p>
          <a:p>
            <a:pPr algn="just"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 sz="3200" dirty="0" smtClean="0"/>
              <a:t>A compiler is defined by three languages −</a:t>
            </a:r>
          </a:p>
          <a:p>
            <a:r>
              <a:rPr lang="en-US" sz="3200" dirty="0" smtClean="0"/>
              <a:t>S→ Source language it compiles.</a:t>
            </a:r>
          </a:p>
          <a:p>
            <a:r>
              <a:rPr lang="en-US" sz="3200" dirty="0" smtClean="0"/>
              <a:t>T→ Target language it generates.</a:t>
            </a:r>
          </a:p>
          <a:p>
            <a:r>
              <a:rPr lang="en-US" sz="3200" dirty="0" smtClean="0"/>
              <a:t>I→ Implementation language that it is written in</a:t>
            </a:r>
          </a:p>
          <a:p>
            <a:r>
              <a:rPr lang="en-US" sz="3200" dirty="0" smtClean="0"/>
              <a:t>These languages can be represented using a T-diagram as</a:t>
            </a:r>
          </a:p>
          <a:p>
            <a:pPr algn="just">
              <a:buFont typeface="Arial" pitchFamily="34" charset="0"/>
              <a:buChar char="•"/>
            </a:pPr>
            <a:endParaRPr lang="en-US" sz="32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 l="29575" t="44271" r="31967" b="32986"/>
          <a:stretch>
            <a:fillRect/>
          </a:stretch>
        </p:blipFill>
        <p:spPr bwMode="auto">
          <a:xfrm>
            <a:off x="1790700" y="3302000"/>
            <a:ext cx="6388100" cy="21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 sz="4000" b="1" dirty="0" smtClean="0"/>
              <a:t>Cross Compiler</a:t>
            </a:r>
          </a:p>
          <a:p>
            <a:pPr algn="just"/>
            <a:endParaRPr lang="en-US" sz="3200" b="1" dirty="0" smtClean="0"/>
          </a:p>
          <a:p>
            <a:pPr algn="just"/>
            <a:r>
              <a:rPr lang="en-US" sz="3200" b="1" dirty="0" smtClean="0"/>
              <a:t>A compiler can run on one machine and produce target code for another machine. </a:t>
            </a:r>
          </a:p>
          <a:p>
            <a:pPr algn="just"/>
            <a:r>
              <a:rPr lang="en-US" sz="3200" b="1" dirty="0" smtClean="0"/>
              <a:t>Such a compiler is known as a cross-compiler.</a:t>
            </a:r>
          </a:p>
          <a:p>
            <a:pPr algn="just"/>
            <a:endParaRPr lang="en-US" sz="3200" b="1" dirty="0" smtClean="0"/>
          </a:p>
          <a:p>
            <a:pPr algn="just"/>
            <a:r>
              <a:rPr lang="en-US" sz="3200" b="1" dirty="0" smtClean="0"/>
              <a:t>Cross Compiler - </a:t>
            </a:r>
            <a:r>
              <a:rPr lang="en-US" sz="3200" dirty="0" smtClean="0"/>
              <a:t>A type of Compiler that generate machine code targeted to run on a system different than the one generating it </a:t>
            </a:r>
            <a:endParaRPr lang="en-US" sz="2400" dirty="0" smtClean="0"/>
          </a:p>
          <a:p>
            <a:pPr algn="just"/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171700" y="1930400"/>
            <a:ext cx="3594100" cy="184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(Complier)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75500" y="1879600"/>
            <a:ext cx="3594100" cy="184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</a:p>
        </p:txBody>
      </p:sp>
      <p:cxnSp>
        <p:nvCxnSpPr>
          <p:cNvPr id="8" name="Shape 7"/>
          <p:cNvCxnSpPr>
            <a:stCxn id="5" idx="2"/>
            <a:endCxn id="6" idx="2"/>
          </p:cNvCxnSpPr>
          <p:nvPr/>
        </p:nvCxnSpPr>
        <p:spPr>
          <a:xfrm rot="5400000" flipH="1" flipV="1">
            <a:off x="6445250" y="1244600"/>
            <a:ext cx="50800" cy="5003800"/>
          </a:xfrm>
          <a:prstGeom prst="bentConnector3">
            <a:avLst>
              <a:gd name="adj1" fmla="val -4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273300" y="3479800"/>
            <a:ext cx="3594100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GCC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3" idx="1"/>
          </p:cNvCxnSpPr>
          <p:nvPr/>
        </p:nvCxnSpPr>
        <p:spPr>
          <a:xfrm>
            <a:off x="5969000" y="3911600"/>
            <a:ext cx="1676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45400" y="3505200"/>
            <a:ext cx="35941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Working on OLD Machine  8 bit / 16 bit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6100" y="3962400"/>
            <a:ext cx="1676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7500" y="2832100"/>
            <a:ext cx="16256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41400" y="-174900"/>
            <a:ext cx="10362240" cy="7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/>
              <a:t>1. Cross Compiler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66700" y="520700"/>
            <a:ext cx="11468100" cy="589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just"/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273300" y="3479800"/>
            <a:ext cx="3594100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69000" y="3873500"/>
            <a:ext cx="1524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58100" y="3327400"/>
            <a:ext cx="35941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Working on OLD Machine  8 bit / 16 bit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0500" y="4953000"/>
            <a:ext cx="3594100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Machine 64 bit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Intel I3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5295900" y="4406900"/>
            <a:ext cx="2514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2803</TotalTime>
  <Words>937</Words>
  <Application>Microsoft Office PowerPoint</Application>
  <PresentationFormat>Custom</PresentationFormat>
  <Paragraphs>133</Paragraphs>
  <Slides>28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1_Office Theme</vt:lpstr>
      <vt:lpstr>Contents Slide Master</vt:lpstr>
      <vt:lpstr>Office Theme</vt:lpstr>
      <vt:lpstr>CorelDRAW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CU</cp:lastModifiedBy>
  <cp:revision>296</cp:revision>
  <dcterms:created xsi:type="dcterms:W3CDTF">2019-01-09T10:33:58Z</dcterms:created>
  <dcterms:modified xsi:type="dcterms:W3CDTF">2022-09-30T07:16:44Z</dcterms:modified>
</cp:coreProperties>
</file>